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6A1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40" autoAdjust="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AEE6-5172-48FD-B1D9-B32DE6B0379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1A72-1896-4E60-AD52-7D3D5215EF9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C1A72-1896-4E60-AD52-7D3D5215EF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D05D1-8358-48D2-B9AC-2F27D3F92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373CBD-94B3-4434-BDAD-1E9A82849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7DB24-2F9E-4E89-8EA0-3841A33E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189C20-8B4B-499F-95D8-13F528F1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BCC333-5C06-4732-959E-F6A55BC0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76406-E601-4D1C-9C23-988005C0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6EAAC2-E445-4955-A6BD-DAFF5C1E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12D871-E1B0-41C0-8C70-144F80EA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F5AC6-39D2-46B5-8F44-283ABBFE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0A764-7AC1-4B91-AF9F-B024E575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3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F05986-E414-4427-A97A-D77CFCC70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CE21CB-428F-4976-A1AA-1A22262BE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31D3D0-24F4-4BBF-9DE6-D7DDD6EE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E9D2BE-4395-4E6B-9AC9-07138A09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AB1C6-D637-4426-AF17-B6238030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04E8E-AE46-4B32-8112-4AEFE086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0A959-CDC1-4A5E-BA92-C8B94E63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F30A7-CD0A-4E20-AAE9-2794FC1F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AE7FF1-B229-4711-BE04-DE3EEE82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A4DEE-B4D9-4C79-ACA6-58068AF6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41FCA-4C7E-4932-AF05-3CAEAF9B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13038-35D2-4731-960D-23ED9D05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1EC33-773E-439C-BBF6-DFC3C906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1E4CA-F598-46F9-907A-53E4210D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D7110-0B92-4EDA-A0D3-4CDAE517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AF7A5-7B39-4338-BCC9-E23E7950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CE6F9-0D7C-4094-AA76-5B13336FA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DBC77F-C9D6-4086-A7C1-2BF3A85D0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F969C4-99F3-4C74-B640-BD87CF42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61192A-CBB9-4397-B066-ECBED77D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5CB8BB-B799-4886-8472-1A403FFF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B620-B2F6-4BED-AB71-65DA379F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39A073-4A53-48AC-8F4D-0AC379D5C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C3C7F-C322-42B1-AE3D-DC0B9065F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0879AA-8A5D-4DDD-804A-5337B2B7E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329351-3ABC-4F54-8033-00058974E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DD556F-BE55-4DF0-A0B2-A11A4380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AFB82F-AA6E-4D87-9D43-6A7FC94C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5C4FF7-8DF8-4D4F-AFDC-DF6B8C29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377C7-6F5C-4BE9-880E-7D6F6B43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B7B61C-B731-4A4F-81BE-755401FF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C4A80-0434-423B-A573-8764222E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CF3BFA-3FEF-4826-9F79-38E758A6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D6937A-0D9F-44B5-960C-0E6CEA41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F9535B-8929-4F2F-998A-AD3B958A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DA0B5-333C-4C9C-9790-5700D2E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9BD2B-2DE3-4236-8B71-09D6873B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4B17B-F20E-41C0-A9C1-15CC1087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BB061A-6848-475A-A760-F6D3A24A7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D75CD4-0218-4109-A04E-8D667EA4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8C6FC0-0D90-4548-A9F3-C13F5C19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998E8E-F0EA-45AD-B397-EA51237B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49017-6E4C-4D5A-8F8C-7DB62A33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68B6E3-DF6B-400C-95ED-17A7ED9EF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51861-4214-4091-A0ED-32EDDE022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3F1346-95B8-4844-979F-95249CCE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E4F964-FBF7-4869-9108-FC28E7CA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B3102-79B5-4A57-AEE0-04203996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08833C-61CF-44EA-9764-1B8A38F9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29C16A-32BF-4798-9E13-EB39B84C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EF7F0-210E-43C3-84CC-D06FE925A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E2AB-0464-44A1-8C56-78526E7E527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0FD66-8E91-4FB7-921E-26905FF15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CB31F-E4FC-466F-8552-39685B2E7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3E0F2-7A3B-401E-B7D3-E8A74F68CD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gypte - Vikidia, l&amp;#39;encyclopédie des 8-13 ans">
            <a:extLst>
              <a:ext uri="{FF2B5EF4-FFF2-40B4-BE49-F238E27FC236}">
                <a16:creationId xmlns:a16="http://schemas.microsoft.com/office/drawing/2014/main" id="{C126C8F5-67D7-4F7E-86FD-F371B96F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8DCB8EA-F2BB-4D18-8D9D-38440F5D8A1B}"/>
              </a:ext>
            </a:extLst>
          </p:cNvPr>
          <p:cNvSpPr txBox="1"/>
          <p:nvPr/>
        </p:nvSpPr>
        <p:spPr>
          <a:xfrm>
            <a:off x="4222143" y="393801"/>
            <a:ext cx="336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L’Égypte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7478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actuel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148300" y="2556782"/>
            <a:ext cx="72384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monnaie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6666FF"/>
                </a:solidFill>
                <a:highlight>
                  <a:srgbClr val="FFFF00"/>
                </a:highlight>
              </a:rPr>
              <a:t>La livre Égyptienne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00B050"/>
                </a:solidFill>
              </a:rPr>
              <a:t>le dollars d’Égypte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tx2"/>
                </a:solidFill>
              </a:rPr>
              <a:t>la monnaie</a:t>
            </a:r>
          </a:p>
          <a:p>
            <a:endParaRPr lang="fr-FR" sz="2500" dirty="0">
              <a:solidFill>
                <a:schemeClr val="tx2"/>
              </a:solidFill>
            </a:endParaRPr>
          </a:p>
          <a:p>
            <a:r>
              <a:rPr lang="fr-FR" sz="2500" dirty="0">
                <a:solidFill>
                  <a:srgbClr val="FF0000"/>
                </a:solidFill>
              </a:rPr>
              <a:t>Comment est élu le président ?</a:t>
            </a:r>
          </a:p>
          <a:p>
            <a:endParaRPr lang="fr-FR" sz="2500" dirty="0">
              <a:solidFill>
                <a:schemeClr val="tx2"/>
              </a:solidFill>
            </a:endParaRPr>
          </a:p>
          <a:p>
            <a:r>
              <a:rPr lang="fr-FR" sz="2500" dirty="0">
                <a:solidFill>
                  <a:srgbClr val="6A139B"/>
                </a:solidFill>
                <a:highlight>
                  <a:srgbClr val="FFFF00"/>
                </a:highlight>
              </a:rPr>
              <a:t>Sous l’assemblé du peuple</a:t>
            </a:r>
            <a:r>
              <a:rPr lang="fr-FR" sz="2500" dirty="0">
                <a:solidFill>
                  <a:schemeClr val="tx2"/>
                </a:solidFill>
              </a:rPr>
              <a:t>, </a:t>
            </a:r>
            <a:r>
              <a:rPr lang="fr-FR" sz="2500" dirty="0">
                <a:solidFill>
                  <a:schemeClr val="accent3">
                    <a:lumMod val="50000"/>
                  </a:schemeClr>
                </a:solidFill>
              </a:rPr>
              <a:t>en votant</a:t>
            </a:r>
            <a:r>
              <a:rPr lang="fr-FR" sz="2500" dirty="0">
                <a:solidFill>
                  <a:schemeClr val="tx2"/>
                </a:solidFill>
              </a:rPr>
              <a:t>, </a:t>
            </a:r>
            <a:r>
              <a:rPr lang="fr-FR" sz="2500" dirty="0">
                <a:solidFill>
                  <a:srgbClr val="002060"/>
                </a:solidFill>
              </a:rPr>
              <a:t>en tirant au sort</a:t>
            </a:r>
            <a:endParaRPr lang="en-US" sz="2500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2348BD-5FD0-4FB0-BCEF-17BAD724DEBF}"/>
              </a:ext>
            </a:extLst>
          </p:cNvPr>
          <p:cNvSpPr txBox="1"/>
          <p:nvPr/>
        </p:nvSpPr>
        <p:spPr>
          <a:xfrm>
            <a:off x="6826429" y="2247916"/>
            <a:ext cx="536557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chemeClr val="accent5"/>
                </a:solidFill>
              </a:rPr>
              <a:t>Pour combien de temps il est élu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FF0000"/>
                </a:solidFill>
              </a:rPr>
              <a:t>           Pour 6 ans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002060"/>
                </a:solidFill>
              </a:rPr>
              <a:t>Pour 7 ans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FFC000"/>
                </a:solidFill>
              </a:rPr>
              <a:t>Pour 8 ans</a:t>
            </a:r>
            <a:endParaRPr lang="en-US" sz="2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actuel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148300" y="2556782"/>
            <a:ext cx="72384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monnaie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6666FF"/>
                </a:solidFill>
                <a:highlight>
                  <a:srgbClr val="FFFF00"/>
                </a:highlight>
              </a:rPr>
              <a:t>La livre Égyptienne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00B050"/>
                </a:solidFill>
              </a:rPr>
              <a:t>le dollars d’Égypte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tx2"/>
                </a:solidFill>
              </a:rPr>
              <a:t>la monnaie</a:t>
            </a:r>
          </a:p>
          <a:p>
            <a:endParaRPr lang="fr-FR" sz="2500" dirty="0">
              <a:solidFill>
                <a:schemeClr val="tx2"/>
              </a:solidFill>
            </a:endParaRPr>
          </a:p>
          <a:p>
            <a:r>
              <a:rPr lang="fr-FR" sz="2500" dirty="0">
                <a:solidFill>
                  <a:srgbClr val="FF0000"/>
                </a:solidFill>
              </a:rPr>
              <a:t>Comment est élu le président ?</a:t>
            </a:r>
          </a:p>
          <a:p>
            <a:endParaRPr lang="fr-FR" sz="2500" dirty="0">
              <a:solidFill>
                <a:schemeClr val="tx2"/>
              </a:solidFill>
            </a:endParaRPr>
          </a:p>
          <a:p>
            <a:r>
              <a:rPr lang="fr-FR" sz="2500" dirty="0">
                <a:solidFill>
                  <a:srgbClr val="6A139B"/>
                </a:solidFill>
                <a:highlight>
                  <a:srgbClr val="FFFF00"/>
                </a:highlight>
              </a:rPr>
              <a:t>Sous l’assemblé du peuple</a:t>
            </a:r>
            <a:r>
              <a:rPr lang="fr-FR" sz="2500" dirty="0">
                <a:solidFill>
                  <a:schemeClr val="tx2"/>
                </a:solidFill>
              </a:rPr>
              <a:t>, </a:t>
            </a:r>
            <a:r>
              <a:rPr lang="fr-FR" sz="2500" dirty="0">
                <a:solidFill>
                  <a:schemeClr val="accent3">
                    <a:lumMod val="50000"/>
                  </a:schemeClr>
                </a:solidFill>
              </a:rPr>
              <a:t>en votant</a:t>
            </a:r>
            <a:r>
              <a:rPr lang="fr-FR" sz="2500" dirty="0">
                <a:solidFill>
                  <a:schemeClr val="tx2"/>
                </a:solidFill>
              </a:rPr>
              <a:t>, </a:t>
            </a:r>
            <a:r>
              <a:rPr lang="fr-FR" sz="2500" dirty="0">
                <a:solidFill>
                  <a:srgbClr val="002060"/>
                </a:solidFill>
              </a:rPr>
              <a:t>en tirant au sort</a:t>
            </a:r>
            <a:endParaRPr lang="en-US" sz="2500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2348BD-5FD0-4FB0-BCEF-17BAD724DEBF}"/>
              </a:ext>
            </a:extLst>
          </p:cNvPr>
          <p:cNvSpPr txBox="1"/>
          <p:nvPr/>
        </p:nvSpPr>
        <p:spPr>
          <a:xfrm>
            <a:off x="6826429" y="2247916"/>
            <a:ext cx="536557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chemeClr val="accent5"/>
                </a:solidFill>
              </a:rPr>
              <a:t>Pour combien de temps il est élu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FF0000"/>
                </a:solidFill>
              </a:rPr>
              <a:t>           </a:t>
            </a:r>
            <a:r>
              <a:rPr lang="fr-FR" sz="2500" dirty="0">
                <a:solidFill>
                  <a:srgbClr val="FF0000"/>
                </a:solidFill>
                <a:highlight>
                  <a:srgbClr val="FFFF00"/>
                </a:highlight>
              </a:rPr>
              <a:t>Pour 6 ans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002060"/>
                </a:solidFill>
              </a:rPr>
              <a:t>Pour 7 ans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FFC000"/>
                </a:solidFill>
              </a:rPr>
              <a:t>Pour 8 ans</a:t>
            </a:r>
            <a:endParaRPr lang="en-US" sz="2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0" y="2565574"/>
            <a:ext cx="88994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croyances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00B050"/>
                </a:solidFill>
              </a:rPr>
              <a:t>Il y a une vie après la mort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 y a des dieux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</a:rPr>
              <a:t>que la sable c’est de l’or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3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0" y="2565574"/>
            <a:ext cx="88994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croyances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00B050"/>
                </a:solidFill>
                <a:highlight>
                  <a:srgbClr val="FFFF00"/>
                </a:highlight>
              </a:rPr>
              <a:t>Il y a une vie après la mort</a:t>
            </a:r>
            <a:r>
              <a:rPr lang="fr-FR" sz="2500" dirty="0">
                <a:highlight>
                  <a:srgbClr val="FFFF00"/>
                </a:highlight>
              </a:rPr>
              <a:t>, </a:t>
            </a:r>
            <a:r>
              <a:rPr lang="fr-FR" sz="25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il y a des dieux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</a:rPr>
              <a:t>que la sable c’est de l’or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9E1AAB-FC47-40A1-8C1D-AFCFEFFF4579}"/>
              </a:ext>
            </a:extLst>
          </p:cNvPr>
          <p:cNvSpPr txBox="1"/>
          <p:nvPr/>
        </p:nvSpPr>
        <p:spPr>
          <a:xfrm>
            <a:off x="131884" y="4409956"/>
            <a:ext cx="747627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 font t-il quand il y a des égyptiens qui meurt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fr-FR" sz="2500" dirty="0">
                <a:solidFill>
                  <a:srgbClr val="00B050"/>
                </a:solidFill>
              </a:rPr>
              <a:t>Il leur mette de la nourriture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</a:rPr>
              <a:t>il les jettent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il les enterres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6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0" y="2565574"/>
            <a:ext cx="88994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croyances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00B050"/>
                </a:solidFill>
                <a:highlight>
                  <a:srgbClr val="FFFF00"/>
                </a:highlight>
              </a:rPr>
              <a:t>Il y a une vie après la mort</a:t>
            </a:r>
            <a:r>
              <a:rPr lang="fr-FR" sz="2500" dirty="0">
                <a:highlight>
                  <a:srgbClr val="FFFF00"/>
                </a:highlight>
              </a:rPr>
              <a:t>, </a:t>
            </a:r>
            <a:r>
              <a:rPr lang="fr-FR" sz="25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il y a des dieux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</a:rPr>
              <a:t>que la sable c’est de l’or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9E1AAB-FC47-40A1-8C1D-AFCFEFFF4579}"/>
              </a:ext>
            </a:extLst>
          </p:cNvPr>
          <p:cNvSpPr txBox="1"/>
          <p:nvPr/>
        </p:nvSpPr>
        <p:spPr>
          <a:xfrm>
            <a:off x="131884" y="4409956"/>
            <a:ext cx="747627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 font t-il quand il y a des égyptiens qui meurt ?</a:t>
            </a:r>
          </a:p>
          <a:p>
            <a:endParaRPr lang="fr-FR" sz="25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fr-FR" sz="2500" dirty="0">
                <a:solidFill>
                  <a:srgbClr val="00B050"/>
                </a:solidFill>
                <a:highlight>
                  <a:srgbClr val="FFFF00"/>
                </a:highlight>
              </a:rPr>
              <a:t>Il leur mette de la nourriture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</a:rPr>
              <a:t>il les jettent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il les enterres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E5CA48-FDBD-45BE-AD4D-539B13817034}"/>
              </a:ext>
            </a:extLst>
          </p:cNvPr>
          <p:cNvSpPr txBox="1"/>
          <p:nvPr/>
        </p:nvSpPr>
        <p:spPr>
          <a:xfrm>
            <a:off x="5925861" y="2251703"/>
            <a:ext cx="640624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a été construit la pyramide de Khéops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chemeClr val="tx2"/>
                </a:solidFill>
              </a:rPr>
              <a:t>-2651 Avant J-C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, -2652 Avant J-C</a:t>
            </a:r>
            <a:r>
              <a:rPr lang="en-US" sz="2500" dirty="0">
                <a:solidFill>
                  <a:schemeClr val="accent1"/>
                </a:solidFill>
              </a:rPr>
              <a:t>,-2650 Avant J-C</a:t>
            </a:r>
          </a:p>
        </p:txBody>
      </p:sp>
    </p:spTree>
    <p:extLst>
      <p:ext uri="{BB962C8B-B14F-4D97-AF65-F5344CB8AC3E}">
        <p14:creationId xmlns:p14="http://schemas.microsoft.com/office/powerpoint/2010/main" val="174812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0" y="2565574"/>
            <a:ext cx="88994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croyances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00B050"/>
                </a:solidFill>
                <a:highlight>
                  <a:srgbClr val="FFFF00"/>
                </a:highlight>
              </a:rPr>
              <a:t>Il y a une vie après la mort</a:t>
            </a:r>
            <a:r>
              <a:rPr lang="fr-FR" sz="2500" dirty="0">
                <a:highlight>
                  <a:srgbClr val="FFFF00"/>
                </a:highlight>
              </a:rPr>
              <a:t>, </a:t>
            </a:r>
            <a:r>
              <a:rPr lang="fr-FR" sz="25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il y a des dieux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</a:rPr>
              <a:t>que la sable c’est de l’or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9E1AAB-FC47-40A1-8C1D-AFCFEFFF4579}"/>
              </a:ext>
            </a:extLst>
          </p:cNvPr>
          <p:cNvSpPr txBox="1"/>
          <p:nvPr/>
        </p:nvSpPr>
        <p:spPr>
          <a:xfrm>
            <a:off x="131884" y="4409956"/>
            <a:ext cx="747627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 font t-il quand il y a des égyptiens qui meurt ?</a:t>
            </a:r>
          </a:p>
          <a:p>
            <a:endParaRPr lang="fr-FR" sz="25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fr-FR" sz="2500" dirty="0">
                <a:solidFill>
                  <a:srgbClr val="00B050"/>
                </a:solidFill>
                <a:highlight>
                  <a:srgbClr val="FFFF00"/>
                </a:highlight>
              </a:rPr>
              <a:t>Il leur mette de la nourriture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</a:rPr>
              <a:t>il les jettent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chemeClr val="accent1">
                    <a:lumMod val="75000"/>
                  </a:schemeClr>
                </a:solidFill>
              </a:rPr>
              <a:t>il les enterres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E5CA48-FDBD-45BE-AD4D-539B13817034}"/>
              </a:ext>
            </a:extLst>
          </p:cNvPr>
          <p:cNvSpPr txBox="1"/>
          <p:nvPr/>
        </p:nvSpPr>
        <p:spPr>
          <a:xfrm>
            <a:off x="5925861" y="2251703"/>
            <a:ext cx="640624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a été construit la pyramide de Khéops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chemeClr val="tx2"/>
                </a:solidFill>
              </a:rPr>
              <a:t>-2651 Avant J-C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, -2652 Avant J-C</a:t>
            </a:r>
            <a:r>
              <a:rPr lang="en-US" sz="2500" dirty="0">
                <a:solidFill>
                  <a:schemeClr val="accent1"/>
                </a:solidFill>
                <a:highlight>
                  <a:srgbClr val="FFFF00"/>
                </a:highlight>
              </a:rPr>
              <a:t>,-2650 Avant J-C</a:t>
            </a:r>
          </a:p>
        </p:txBody>
      </p:sp>
    </p:spTree>
    <p:extLst>
      <p:ext uri="{BB962C8B-B14F-4D97-AF65-F5344CB8AC3E}">
        <p14:creationId xmlns:p14="http://schemas.microsoft.com/office/powerpoint/2010/main" val="82694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31884" y="2613392"/>
            <a:ext cx="68030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a été construit le sphinx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chemeClr val="accent2"/>
                </a:solidFill>
              </a:rPr>
              <a:t>-2800 avant J-C </a:t>
            </a:r>
            <a:r>
              <a:rPr lang="fr-FR" sz="2500" dirty="0"/>
              <a:t>,  </a:t>
            </a:r>
            <a:r>
              <a:rPr lang="fr-FR" sz="2500" dirty="0">
                <a:solidFill>
                  <a:schemeClr val="accent4">
                    <a:lumMod val="75000"/>
                  </a:schemeClr>
                </a:solidFill>
              </a:rPr>
              <a:t>-2652 avant J-C 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</a:rPr>
              <a:t>-2500 avant J-C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475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31884" y="2613392"/>
            <a:ext cx="68030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a été construit le sphinx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chemeClr val="accent2"/>
                </a:solidFill>
              </a:rPr>
              <a:t>-2800 avant J-C </a:t>
            </a:r>
            <a:r>
              <a:rPr lang="fr-FR" sz="2500" dirty="0"/>
              <a:t>,  </a:t>
            </a:r>
            <a:r>
              <a:rPr lang="fr-FR" sz="2500" dirty="0">
                <a:solidFill>
                  <a:schemeClr val="accent4">
                    <a:lumMod val="75000"/>
                  </a:schemeClr>
                </a:solidFill>
              </a:rPr>
              <a:t>-2652 avant J-C 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-2500 avant J-C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43BA29-3D70-4C8C-B191-72A355B04A65}"/>
              </a:ext>
            </a:extLst>
          </p:cNvPr>
          <p:cNvSpPr txBox="1"/>
          <p:nvPr/>
        </p:nvSpPr>
        <p:spPr>
          <a:xfrm>
            <a:off x="131884" y="4607169"/>
            <a:ext cx="4628960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le sphinx a perdu son nez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fr-FR" sz="2500" dirty="0">
                <a:solidFill>
                  <a:srgbClr val="92D050"/>
                </a:solidFill>
              </a:rPr>
              <a:t>Au XVIe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rgbClr val="00B0F0"/>
                </a:solidFill>
              </a:rPr>
              <a:t>Au XIVe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rgbClr val="6666FF"/>
                </a:solidFill>
              </a:rPr>
              <a:t>Au VIe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2636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31884" y="2613392"/>
            <a:ext cx="68030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a été construit le sphinx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chemeClr val="accent2"/>
                </a:solidFill>
              </a:rPr>
              <a:t>-2800 avant J-C </a:t>
            </a:r>
            <a:r>
              <a:rPr lang="fr-FR" sz="2500" dirty="0"/>
              <a:t>,  </a:t>
            </a:r>
            <a:r>
              <a:rPr lang="fr-FR" sz="2500" dirty="0">
                <a:solidFill>
                  <a:schemeClr val="accent4">
                    <a:lumMod val="75000"/>
                  </a:schemeClr>
                </a:solidFill>
              </a:rPr>
              <a:t>-2652 avant J-C 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-2500 avant J-C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43BA29-3D70-4C8C-B191-72A355B04A65}"/>
              </a:ext>
            </a:extLst>
          </p:cNvPr>
          <p:cNvSpPr txBox="1"/>
          <p:nvPr/>
        </p:nvSpPr>
        <p:spPr>
          <a:xfrm>
            <a:off x="131884" y="4159344"/>
            <a:ext cx="4628960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le sphinx a perdu son nez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fr-FR" sz="2500" dirty="0">
                <a:solidFill>
                  <a:srgbClr val="92D050"/>
                </a:solidFill>
              </a:rPr>
              <a:t>Au XVIe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rgbClr val="00B0F0"/>
                </a:solidFill>
                <a:highlight>
                  <a:srgbClr val="FFFF00"/>
                </a:highlight>
              </a:rPr>
              <a:t>Au XIVe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rgbClr val="6666FF"/>
                </a:solidFill>
              </a:rPr>
              <a:t>Au VIe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031856-407C-40E5-82FD-0CA23423FBDA}"/>
              </a:ext>
            </a:extLst>
          </p:cNvPr>
          <p:cNvSpPr txBox="1"/>
          <p:nvPr/>
        </p:nvSpPr>
        <p:spPr>
          <a:xfrm>
            <a:off x="6022730" y="2540978"/>
            <a:ext cx="58764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est la période de l’Égypte ancienne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fr-FR" sz="2500" dirty="0">
                <a:solidFill>
                  <a:srgbClr val="FF0000"/>
                </a:solidFill>
              </a:rPr>
              <a:t>        </a:t>
            </a:r>
            <a:r>
              <a:rPr lang="fr-FR" sz="2500" dirty="0">
                <a:solidFill>
                  <a:schemeClr val="accent1"/>
                </a:solidFill>
              </a:rPr>
              <a:t>-3151 avant J-C,</a:t>
            </a:r>
            <a:r>
              <a:rPr lang="fr-FR" sz="2500" dirty="0">
                <a:solidFill>
                  <a:srgbClr val="7030A0"/>
                </a:solidFill>
              </a:rPr>
              <a:t> -3150 avant J-C, </a:t>
            </a:r>
          </a:p>
          <a:p>
            <a:r>
              <a:rPr lang="fr-FR" sz="2500" dirty="0">
                <a:solidFill>
                  <a:srgbClr val="6666FF"/>
                </a:solidFill>
              </a:rPr>
              <a:t>-3654 avant J-C</a:t>
            </a:r>
            <a:endParaRPr lang="en-US" sz="2500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04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ancienne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31884" y="2613392"/>
            <a:ext cx="68030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a été construit le sphinx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chemeClr val="accent2"/>
                </a:solidFill>
              </a:rPr>
              <a:t>-2800 avant J-C </a:t>
            </a:r>
            <a:r>
              <a:rPr lang="fr-FR" sz="2500" dirty="0"/>
              <a:t>,  </a:t>
            </a:r>
            <a:r>
              <a:rPr lang="fr-FR" sz="2500" dirty="0">
                <a:solidFill>
                  <a:schemeClr val="accent4">
                    <a:lumMod val="75000"/>
                  </a:schemeClr>
                </a:solidFill>
              </a:rPr>
              <a:t>-2652 avant J-C 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-2500 avant J-C</a:t>
            </a:r>
          </a:p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43BA29-3D70-4C8C-B191-72A355B04A65}"/>
              </a:ext>
            </a:extLst>
          </p:cNvPr>
          <p:cNvSpPr txBox="1"/>
          <p:nvPr/>
        </p:nvSpPr>
        <p:spPr>
          <a:xfrm>
            <a:off x="131884" y="4159344"/>
            <a:ext cx="4628960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Quand le sphinx a perdu son nez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fr-FR" sz="2500" dirty="0">
                <a:solidFill>
                  <a:srgbClr val="92D050"/>
                </a:solidFill>
              </a:rPr>
              <a:t>Au XVIe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rgbClr val="00B0F0"/>
                </a:solidFill>
                <a:highlight>
                  <a:srgbClr val="FFFF00"/>
                </a:highlight>
              </a:rPr>
              <a:t>Au XIVe</a:t>
            </a:r>
            <a:r>
              <a:rPr lang="fr-FR" sz="2500" dirty="0">
                <a:solidFill>
                  <a:srgbClr val="FF0000"/>
                </a:solidFill>
              </a:rPr>
              <a:t>, </a:t>
            </a:r>
            <a:r>
              <a:rPr lang="fr-FR" sz="2500" dirty="0">
                <a:solidFill>
                  <a:srgbClr val="6666FF"/>
                </a:solidFill>
              </a:rPr>
              <a:t>Au VIe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031856-407C-40E5-82FD-0CA23423FBDA}"/>
              </a:ext>
            </a:extLst>
          </p:cNvPr>
          <p:cNvSpPr txBox="1"/>
          <p:nvPr/>
        </p:nvSpPr>
        <p:spPr>
          <a:xfrm>
            <a:off x="6022730" y="2540978"/>
            <a:ext cx="58764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est la période de l’Égypte ancienne ?</a:t>
            </a:r>
          </a:p>
          <a:p>
            <a:endParaRPr lang="fr-FR" sz="2500" dirty="0">
              <a:solidFill>
                <a:srgbClr val="FF0000"/>
              </a:solidFill>
            </a:endParaRPr>
          </a:p>
          <a:p>
            <a:r>
              <a:rPr lang="fr-FR" sz="2500" dirty="0">
                <a:solidFill>
                  <a:srgbClr val="FF0000"/>
                </a:solidFill>
              </a:rPr>
              <a:t>        </a:t>
            </a:r>
            <a:r>
              <a:rPr lang="fr-FR" sz="2500" dirty="0">
                <a:solidFill>
                  <a:schemeClr val="accent1"/>
                </a:solidFill>
              </a:rPr>
              <a:t>-3151 avant J-C,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>
                <a:solidFill>
                  <a:srgbClr val="7030A0"/>
                </a:solidFill>
                <a:highlight>
                  <a:srgbClr val="FFFF00"/>
                </a:highlight>
              </a:rPr>
              <a:t>-3150 avant J-C, </a:t>
            </a:r>
          </a:p>
          <a:p>
            <a:r>
              <a:rPr lang="fr-FR" sz="2500" dirty="0">
                <a:solidFill>
                  <a:srgbClr val="6666FF"/>
                </a:solidFill>
              </a:rPr>
              <a:t>-3654 avant J-C</a:t>
            </a:r>
            <a:endParaRPr lang="en-US" sz="2500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551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503AA4-8946-4157-A1F7-054BE686FF5B}"/>
              </a:ext>
            </a:extLst>
          </p:cNvPr>
          <p:cNvSpPr txBox="1"/>
          <p:nvPr/>
        </p:nvSpPr>
        <p:spPr>
          <a:xfrm>
            <a:off x="533399" y="137348"/>
            <a:ext cx="10150929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L’Égypte actuelle :</a:t>
            </a:r>
            <a:endParaRPr lang="fr-FR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5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se situe l’Égypte : L’Égypte se situe en Afrique du nord.</a:t>
            </a:r>
          </a:p>
          <a:p>
            <a:r>
              <a:rPr lang="fr-FR" sz="25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Taille du pays : L’Égypte a une taille  de 1,01 million de kilomètres carrés.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5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d’habitants :L’Égypte a une population de 102,3 millions d'habitants.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5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Régime politique : Le régime politique de l’Égypte fonctionne avec un Président de la République qui est  élu sous l’assemblé du peuple pour 6 ans.</a:t>
            </a:r>
            <a:endParaRPr lang="fr-FR" sz="2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Monnaie : La monnaie de l’Egypte est la livre égyptienne .</a:t>
            </a:r>
            <a:endParaRPr lang="en-US" sz="2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Conversion livre égyptienne en euro :</a:t>
            </a:r>
            <a:endParaRPr lang="en-US" sz="2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livre égyptienne = 5.50  €</a:t>
            </a:r>
            <a:endParaRPr lang="en-US" sz="2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livre égyptienne = 56 €</a:t>
            </a:r>
            <a:endParaRPr lang="en-US" sz="2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Combien gagne-t-on par moi  en  Égypte :</a:t>
            </a:r>
            <a:endParaRPr lang="en-US" sz="2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Egypte on gagne 3527,51 livre égyptienne ce qui fait environ 200 €</a:t>
            </a:r>
            <a:endParaRPr lang="en-US" sz="25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72D6E-AE5C-4904-8A96-0C919E24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m’avoir écouter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0B1D05-D6A4-43AC-9FEA-ECEDF2E279D9}"/>
              </a:ext>
            </a:extLst>
          </p:cNvPr>
          <p:cNvSpPr txBox="1"/>
          <p:nvPr/>
        </p:nvSpPr>
        <p:spPr>
          <a:xfrm>
            <a:off x="838200" y="2347546"/>
            <a:ext cx="77062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Si vous avez des questions ou des remarques dites les moi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6189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DFCF9-BD1E-4E16-BC7D-D6979C031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" y="258082"/>
            <a:ext cx="12072257" cy="643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/>
              <a:t>L’Égypte ancienne 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période ? : L’Égypte ancienne date de -3150 ans avant J-C	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Quelles sont leurs croyances ? Les croyances des égyptiens sont qu’il croient a plusieurs dieux qui sont représentés mi humains-mi animaux</a:t>
            </a:r>
            <a:r>
              <a:rPr lang="fr-FR" sz="25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qui avait une vie après la mort.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Ducoup quan</a:t>
            </a:r>
            <a:r>
              <a:rPr lang="fr-FR" sz="25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des dieux mourrai il leur mettait de la nourriture et toute les choses qui aimaient.</a:t>
            </a:r>
            <a:endParaRPr lang="en-US" sz="25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 les dieux Anubis qui a la tête d’un chien et qui est inventeur de la momification, il protège aussi les morts. Le dieux  Rê ou Râ qui a la tête de faucon coiffé du disque solaire, Le dieu ra est un des plus anciens dieux égyptiens</a:t>
            </a:r>
            <a:endParaRPr lang="en-US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919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 a cassé le nez du Sphinx ? Raphaël, 10 ans - Images Doc">
            <a:extLst>
              <a:ext uri="{FF2B5EF4-FFF2-40B4-BE49-F238E27FC236}">
                <a16:creationId xmlns:a16="http://schemas.microsoft.com/office/drawing/2014/main" id="{ED884AE8-0F56-4D60-9ED0-6AD6E7926E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231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F8CAFE-2099-4224-897D-15001C88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5342"/>
          </a:xfrm>
        </p:spPr>
        <p:txBody>
          <a:bodyPr>
            <a:normAutofit/>
          </a:bodyPr>
          <a:lstStyle/>
          <a:p>
            <a:r>
              <a:rPr lang="fr-FR" b="1" dirty="0"/>
              <a:t>L’Égypte ancienne :</a:t>
            </a:r>
            <a:br>
              <a:rPr lang="fr-FR" b="1" dirty="0"/>
            </a:b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7EFC48-4FFB-40D8-9E6A-8DAEF51424C4}"/>
              </a:ext>
            </a:extLst>
          </p:cNvPr>
          <p:cNvSpPr txBox="1"/>
          <p:nvPr/>
        </p:nvSpPr>
        <p:spPr>
          <a:xfrm>
            <a:off x="4126377" y="1255637"/>
            <a:ext cx="36311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Image</a:t>
            </a:r>
            <a:r>
              <a:rPr lang="fr-FR" sz="4500" dirty="0"/>
              <a:t> </a:t>
            </a:r>
            <a:r>
              <a:rPr lang="fr-FR" sz="2500" dirty="0"/>
              <a:t>du sphinx de Gizeh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225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52C05E-97D8-4D52-80C2-192CEB4C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74" y="1920297"/>
            <a:ext cx="5321655" cy="45420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DF84A7-6748-4C68-8368-4613FA2D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193" y="1019907"/>
            <a:ext cx="4727331" cy="536331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L’histoire du sphinx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96B7DE-34F3-4B25-AC9D-22F64AC2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70" y="1720118"/>
            <a:ext cx="10515600" cy="4351338"/>
          </a:xfrm>
        </p:spPr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Le sphinx a été construit en -2500 avant J-C </a:t>
            </a:r>
          </a:p>
          <a:p>
            <a:r>
              <a:rPr lang="fr-FR" sz="2800" dirty="0">
                <a:solidFill>
                  <a:srgbClr val="00B050"/>
                </a:solidFill>
              </a:rPr>
              <a:t>Le sphinx a le nez cassé.</a:t>
            </a:r>
          </a:p>
          <a:p>
            <a:r>
              <a:rPr lang="fr-FR" sz="2800" dirty="0">
                <a:solidFill>
                  <a:schemeClr val="accent1"/>
                </a:solidFill>
              </a:rPr>
              <a:t>Pourquoi son nez </a:t>
            </a:r>
            <a:r>
              <a:rPr lang="fr-FR" dirty="0">
                <a:solidFill>
                  <a:schemeClr val="accent1"/>
                </a:solidFill>
              </a:rPr>
              <a:t>es</a:t>
            </a:r>
            <a:r>
              <a:rPr lang="fr-FR" sz="2800" dirty="0">
                <a:solidFill>
                  <a:schemeClr val="accent1"/>
                </a:solidFill>
              </a:rPr>
              <a:t>t-il cassé :  </a:t>
            </a: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Au XIVe siècle, </a:t>
            </a:r>
          </a:p>
          <a:p>
            <a:pPr marL="0" indent="0">
              <a:buNone/>
            </a:pP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un religieux musulman a </a:t>
            </a:r>
            <a:r>
              <a:rPr lang="fr-FR" sz="28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cassé</a:t>
            </a: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le </a:t>
            </a:r>
            <a:r>
              <a:rPr lang="fr-FR" sz="28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nez</a:t>
            </a: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du </a:t>
            </a:r>
          </a:p>
          <a:p>
            <a:pPr marL="0" indent="0">
              <a:buNone/>
            </a:pPr>
            <a:r>
              <a:rPr lang="fr-FR" sz="28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Sphinx</a:t>
            </a: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parce qu'il ne supportait </a:t>
            </a:r>
          </a:p>
          <a:p>
            <a:pPr marL="0" indent="0">
              <a:buNone/>
            </a:pP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pas que les paysans viennent </a:t>
            </a:r>
          </a:p>
          <a:p>
            <a:pPr marL="0" indent="0">
              <a:buNone/>
            </a:pPr>
            <a:r>
              <a:rPr lang="fr-FR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honorer cette statue en y déposant des offrandes. </a:t>
            </a:r>
          </a:p>
          <a:p>
            <a:endParaRPr lang="en-US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5D41F11-D404-43DB-95B3-7DD8AC670231}"/>
              </a:ext>
            </a:extLst>
          </p:cNvPr>
          <p:cNvCxnSpPr/>
          <p:nvPr/>
        </p:nvCxnSpPr>
        <p:spPr>
          <a:xfrm>
            <a:off x="7499838" y="4044462"/>
            <a:ext cx="1266093" cy="2110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A37EF2F-D135-4000-8121-D78D7D84EAE8}"/>
              </a:ext>
            </a:extLst>
          </p:cNvPr>
          <p:cNvCxnSpPr>
            <a:cxnSpLocks/>
          </p:cNvCxnSpPr>
          <p:nvPr/>
        </p:nvCxnSpPr>
        <p:spPr>
          <a:xfrm flipH="1">
            <a:off x="9749201" y="4149969"/>
            <a:ext cx="1069732" cy="2992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4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 si la pyramide de Khéops cachait… un trône de fer ?">
            <a:extLst>
              <a:ext uri="{FF2B5EF4-FFF2-40B4-BE49-F238E27FC236}">
                <a16:creationId xmlns:a16="http://schemas.microsoft.com/office/drawing/2014/main" id="{FCFE0179-26C4-48B8-9BD3-12892D01BFE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4A1DC4-E0F3-4ACD-AE7B-AB632B4D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L’Égypte </a:t>
            </a:r>
            <a:r>
              <a:rPr lang="fr-FR" sz="4900" b="1" dirty="0"/>
              <a:t>ancienne</a:t>
            </a:r>
            <a:r>
              <a:rPr lang="fr-FR" b="1" dirty="0"/>
              <a:t> :</a:t>
            </a:r>
            <a:br>
              <a:rPr lang="fr-FR" b="1" dirty="0"/>
            </a:b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48E348-0C97-4E34-8957-170B1E41928D}"/>
              </a:ext>
            </a:extLst>
          </p:cNvPr>
          <p:cNvSpPr txBox="1"/>
          <p:nvPr/>
        </p:nvSpPr>
        <p:spPr>
          <a:xfrm>
            <a:off x="1802423" y="2180492"/>
            <a:ext cx="23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pyramide de Khéops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4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90060-E20C-4A18-8CCA-CE5CC15E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969" y="312371"/>
            <a:ext cx="10515600" cy="1325563"/>
          </a:xfrm>
        </p:spPr>
        <p:txBody>
          <a:bodyPr/>
          <a:lstStyle/>
          <a:p>
            <a:r>
              <a:rPr lang="fr-FR" b="1" dirty="0"/>
              <a:t>Histoire sur la pyramide de Khéops</a:t>
            </a:r>
            <a:endParaRPr lang="en-US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C6C54A-2E3E-4B29-A030-8BBA6C492C06}"/>
              </a:ext>
            </a:extLst>
          </p:cNvPr>
          <p:cNvSpPr txBox="1"/>
          <p:nvPr/>
        </p:nvSpPr>
        <p:spPr>
          <a:xfrm>
            <a:off x="-46227" y="2403447"/>
            <a:ext cx="122844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La pyramide de Khéops ou grande pyramide de Gizeh est un monument construit par les</a:t>
            </a:r>
          </a:p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Égyptiens </a:t>
            </a:r>
          </a:p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de l'Antiquité, </a:t>
            </a:r>
          </a:p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formant une pyramide à base carrée. </a:t>
            </a:r>
          </a:p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Tombeau présumé du pharaon Khéops, </a:t>
            </a:r>
          </a:p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elle fut édifiée il y a plus de 4 500 ans, </a:t>
            </a:r>
          </a:p>
          <a:p>
            <a:r>
              <a:rPr lang="fr-FR" sz="2500" b="0" i="0" dirty="0">
                <a:solidFill>
                  <a:srgbClr val="002060"/>
                </a:solidFill>
                <a:effectLst/>
              </a:rPr>
              <a:t>sous la IVᵉ dynastie, au centre du complexe funéraire de Khéops se situant à Gizeh en Égypte.</a:t>
            </a:r>
          </a:p>
          <a:p>
            <a:r>
              <a:rPr lang="fr-FR" sz="2500" dirty="0">
                <a:solidFill>
                  <a:srgbClr val="002060"/>
                </a:solidFill>
              </a:rPr>
              <a:t>La pyramide de Khéops a été construit en 2650 avant J-C </a:t>
            </a:r>
            <a:endParaRPr lang="en-US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actuel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148300" y="2556782"/>
            <a:ext cx="677146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monnaie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6666FF"/>
                </a:solidFill>
              </a:rPr>
              <a:t>La livre Égyptienne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00B050"/>
                </a:solidFill>
              </a:rPr>
              <a:t>le dollars d’Égypte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tx2"/>
                </a:solidFill>
              </a:rPr>
              <a:t>la monnaie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22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6C080-35AE-4AE2-B9F2-CEBDFBBE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L’Égypte actuel</a:t>
            </a:r>
            <a:endParaRPr lang="en-U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2694E3-E3EF-49F1-A317-75DBEDD59B2F}"/>
              </a:ext>
            </a:extLst>
          </p:cNvPr>
          <p:cNvSpPr txBox="1"/>
          <p:nvPr/>
        </p:nvSpPr>
        <p:spPr>
          <a:xfrm>
            <a:off x="838200" y="1690688"/>
            <a:ext cx="7697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Quiz</a:t>
            </a:r>
            <a:endParaRPr lang="en-US" sz="2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5A1C88-C1E9-4625-BE92-1B900963BE4A}"/>
              </a:ext>
            </a:extLst>
          </p:cNvPr>
          <p:cNvSpPr txBox="1"/>
          <p:nvPr/>
        </p:nvSpPr>
        <p:spPr>
          <a:xfrm>
            <a:off x="1148300" y="2556782"/>
            <a:ext cx="72384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FF0000"/>
                </a:solidFill>
              </a:rPr>
              <a:t>Quelle sont leur monnaie ?</a:t>
            </a:r>
          </a:p>
          <a:p>
            <a:endParaRPr lang="fr-FR" sz="2500" dirty="0"/>
          </a:p>
          <a:p>
            <a:r>
              <a:rPr lang="fr-FR" sz="2500" dirty="0">
                <a:solidFill>
                  <a:srgbClr val="6666FF"/>
                </a:solidFill>
                <a:highlight>
                  <a:srgbClr val="FFFF00"/>
                </a:highlight>
              </a:rPr>
              <a:t>La livre Égyptienne</a:t>
            </a:r>
            <a:r>
              <a:rPr lang="fr-FR" sz="2500" dirty="0"/>
              <a:t>, </a:t>
            </a:r>
            <a:r>
              <a:rPr lang="fr-FR" sz="2500" dirty="0">
                <a:solidFill>
                  <a:srgbClr val="00B050"/>
                </a:solidFill>
              </a:rPr>
              <a:t>le dollars d’Égypte</a:t>
            </a:r>
            <a:r>
              <a:rPr lang="fr-FR" sz="2500" dirty="0"/>
              <a:t>, </a:t>
            </a:r>
            <a:r>
              <a:rPr lang="fr-FR" sz="2500" dirty="0">
                <a:solidFill>
                  <a:schemeClr val="tx2"/>
                </a:solidFill>
              </a:rPr>
              <a:t>la monnaie</a:t>
            </a:r>
          </a:p>
          <a:p>
            <a:endParaRPr lang="fr-FR" sz="2500" dirty="0">
              <a:solidFill>
                <a:schemeClr val="tx2"/>
              </a:solidFill>
            </a:endParaRPr>
          </a:p>
          <a:p>
            <a:r>
              <a:rPr lang="fr-FR" sz="2500" dirty="0">
                <a:solidFill>
                  <a:srgbClr val="FF0000"/>
                </a:solidFill>
              </a:rPr>
              <a:t>Comment est élu le président ?</a:t>
            </a:r>
          </a:p>
          <a:p>
            <a:endParaRPr lang="fr-FR" sz="2500" dirty="0">
              <a:solidFill>
                <a:schemeClr val="tx2"/>
              </a:solidFill>
            </a:endParaRPr>
          </a:p>
          <a:p>
            <a:r>
              <a:rPr lang="fr-FR" sz="2500" dirty="0">
                <a:solidFill>
                  <a:srgbClr val="6A139B"/>
                </a:solidFill>
              </a:rPr>
              <a:t>Sous l’assemblé du peuple</a:t>
            </a:r>
            <a:r>
              <a:rPr lang="fr-FR" sz="2500" dirty="0">
                <a:solidFill>
                  <a:schemeClr val="tx2"/>
                </a:solidFill>
              </a:rPr>
              <a:t>, </a:t>
            </a:r>
            <a:r>
              <a:rPr lang="fr-FR" sz="2500" dirty="0">
                <a:solidFill>
                  <a:schemeClr val="accent3">
                    <a:lumMod val="50000"/>
                  </a:schemeClr>
                </a:solidFill>
              </a:rPr>
              <a:t>en votant</a:t>
            </a:r>
            <a:r>
              <a:rPr lang="fr-FR" sz="2500" dirty="0">
                <a:solidFill>
                  <a:schemeClr val="tx2"/>
                </a:solidFill>
              </a:rPr>
              <a:t>, </a:t>
            </a:r>
            <a:r>
              <a:rPr lang="fr-FR" sz="2500" dirty="0">
                <a:solidFill>
                  <a:srgbClr val="002060"/>
                </a:solidFill>
              </a:rPr>
              <a:t>en tirant au sort</a:t>
            </a:r>
            <a:endParaRPr lang="en-US" sz="2500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Grand écran</PresentationFormat>
  <Paragraphs>152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L’Égypte ancienne :  </vt:lpstr>
      <vt:lpstr>L’histoire du sphinx </vt:lpstr>
      <vt:lpstr>L’Égypte ancienne :  </vt:lpstr>
      <vt:lpstr>Histoire sur la pyramide de Khéops</vt:lpstr>
      <vt:lpstr>L’Égypte actuel</vt:lpstr>
      <vt:lpstr>L’Égypte actuel</vt:lpstr>
      <vt:lpstr>L’Égypte actuel</vt:lpstr>
      <vt:lpstr>L’Égypte actuel</vt:lpstr>
      <vt:lpstr>L’Égypte ancienne</vt:lpstr>
      <vt:lpstr>L’Égypte ancienne</vt:lpstr>
      <vt:lpstr>L’Égypte ancienne</vt:lpstr>
      <vt:lpstr>L’Égypte ancienne</vt:lpstr>
      <vt:lpstr>L’Égypte ancienne</vt:lpstr>
      <vt:lpstr>L’Égypte ancienne</vt:lpstr>
      <vt:lpstr>L’Égypte ancienne</vt:lpstr>
      <vt:lpstr>L’Égypte ancienne</vt:lpstr>
      <vt:lpstr>Merci de m’avoir écouter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Appendino</dc:creator>
  <cp:lastModifiedBy>Antoine Appendino</cp:lastModifiedBy>
  <cp:revision>6</cp:revision>
  <dcterms:created xsi:type="dcterms:W3CDTF">2022-01-04T07:15:18Z</dcterms:created>
  <dcterms:modified xsi:type="dcterms:W3CDTF">2022-03-07T06:40:55Z</dcterms:modified>
</cp:coreProperties>
</file>